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1"/>
  </p:notesMasterIdLst>
  <p:handoutMasterIdLst>
    <p:handoutMasterId r:id="rId22"/>
  </p:handoutMasterIdLst>
  <p:sldIdLst>
    <p:sldId id="317" r:id="rId2"/>
    <p:sldId id="308" r:id="rId3"/>
    <p:sldId id="256" r:id="rId4"/>
    <p:sldId id="258" r:id="rId5"/>
    <p:sldId id="264" r:id="rId6"/>
    <p:sldId id="311" r:id="rId7"/>
    <p:sldId id="313" r:id="rId8"/>
    <p:sldId id="321" r:id="rId9"/>
    <p:sldId id="320" r:id="rId10"/>
    <p:sldId id="305" r:id="rId11"/>
    <p:sldId id="314" r:id="rId12"/>
    <p:sldId id="315" r:id="rId13"/>
    <p:sldId id="319" r:id="rId14"/>
    <p:sldId id="279" r:id="rId15"/>
    <p:sldId id="278" r:id="rId16"/>
    <p:sldId id="312" r:id="rId17"/>
    <p:sldId id="310" r:id="rId18"/>
    <p:sldId id="307" r:id="rId19"/>
    <p:sldId id="318" r:id="rId20"/>
  </p:sldIdLst>
  <p:sldSz cx="9144000" cy="6858000" type="screen4x3"/>
  <p:notesSz cx="7086600" cy="93726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70" autoAdjust="0"/>
  </p:normalViewPr>
  <p:slideViewPr>
    <p:cSldViewPr>
      <p:cViewPr varScale="1">
        <p:scale>
          <a:sx n="70" d="100"/>
          <a:sy n="70" d="100"/>
        </p:scale>
        <p:origin x="13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3058" tIns="46529" rIns="93058" bIns="46529" rtlCol="0"/>
          <a:lstStyle>
            <a:lvl1pPr algn="l">
              <a:defRPr sz="1200"/>
            </a:lvl1pPr>
          </a:lstStyle>
          <a:p>
            <a:pPr>
              <a:defRPr/>
            </a:pPr>
            <a:endParaRPr lang="en-US"/>
          </a:p>
        </p:txBody>
      </p:sp>
      <p:sp>
        <p:nvSpPr>
          <p:cNvPr id="3" name="Date Placeholder 2"/>
          <p:cNvSpPr>
            <a:spLocks noGrp="1"/>
          </p:cNvSpPr>
          <p:nvPr>
            <p:ph type="dt" sz="quarter" idx="1"/>
          </p:nvPr>
        </p:nvSpPr>
        <p:spPr>
          <a:xfrm>
            <a:off x="4014788" y="0"/>
            <a:ext cx="3070225" cy="468313"/>
          </a:xfrm>
          <a:prstGeom prst="rect">
            <a:avLst/>
          </a:prstGeom>
        </p:spPr>
        <p:txBody>
          <a:bodyPr vert="horz" lIns="93058" tIns="46529" rIns="93058" bIns="46529" rtlCol="0"/>
          <a:lstStyle>
            <a:lvl1pPr algn="r">
              <a:defRPr sz="1200"/>
            </a:lvl1pPr>
          </a:lstStyle>
          <a:p>
            <a:pPr>
              <a:defRPr/>
            </a:pPr>
            <a:fld id="{6D4E6041-BF6B-46FC-A2F6-BC6F27FB33CE}" type="datetimeFigureOut">
              <a:rPr lang="en-US"/>
              <a:pPr>
                <a:defRPr/>
              </a:pPr>
              <a:t>7/6/2016</a:t>
            </a:fld>
            <a:endParaRPr lang="en-US"/>
          </a:p>
        </p:txBody>
      </p:sp>
      <p:sp>
        <p:nvSpPr>
          <p:cNvPr id="4" name="Footer Placeholder 3"/>
          <p:cNvSpPr>
            <a:spLocks noGrp="1"/>
          </p:cNvSpPr>
          <p:nvPr>
            <p:ph type="ftr" sz="quarter" idx="2"/>
          </p:nvPr>
        </p:nvSpPr>
        <p:spPr>
          <a:xfrm>
            <a:off x="0" y="8902700"/>
            <a:ext cx="3070225" cy="468313"/>
          </a:xfrm>
          <a:prstGeom prst="rect">
            <a:avLst/>
          </a:prstGeom>
        </p:spPr>
        <p:txBody>
          <a:bodyPr vert="horz" lIns="93058" tIns="46529" rIns="93058" bIns="4652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14788" y="8902700"/>
            <a:ext cx="3070225" cy="468313"/>
          </a:xfrm>
          <a:prstGeom prst="rect">
            <a:avLst/>
          </a:prstGeom>
        </p:spPr>
        <p:txBody>
          <a:bodyPr vert="horz" lIns="93058" tIns="46529" rIns="93058" bIns="46529" rtlCol="0" anchor="b"/>
          <a:lstStyle>
            <a:lvl1pPr algn="r">
              <a:defRPr sz="1200"/>
            </a:lvl1pPr>
          </a:lstStyle>
          <a:p>
            <a:pPr>
              <a:defRPr/>
            </a:pPr>
            <a:fld id="{7C3B56E0-087C-469C-A6C0-F69BE48A7313}" type="slidenum">
              <a:rPr lang="en-US"/>
              <a:pPr>
                <a:defRPr/>
              </a:pPr>
              <a:t>‹#›</a:t>
            </a:fld>
            <a:endParaRPr lang="en-US"/>
          </a:p>
        </p:txBody>
      </p:sp>
    </p:spTree>
    <p:extLst>
      <p:ext uri="{BB962C8B-B14F-4D97-AF65-F5344CB8AC3E}">
        <p14:creationId xmlns:p14="http://schemas.microsoft.com/office/powerpoint/2010/main" val="3484163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3058" tIns="46529" rIns="93058" bIns="46529" rtlCol="0"/>
          <a:lstStyle>
            <a:lvl1pPr algn="l">
              <a:defRPr sz="1200"/>
            </a:lvl1pPr>
          </a:lstStyle>
          <a:p>
            <a:pPr>
              <a:defRPr/>
            </a:pPr>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3058" tIns="46529" rIns="93058" bIns="46529" rtlCol="0"/>
          <a:lstStyle>
            <a:lvl1pPr algn="r">
              <a:defRPr sz="1200"/>
            </a:lvl1pPr>
          </a:lstStyle>
          <a:p>
            <a:pPr>
              <a:defRPr/>
            </a:pPr>
            <a:fld id="{ED1A8C54-D434-48CE-9217-44BC980F4F1F}" type="datetimeFigureOut">
              <a:rPr lang="en-US"/>
              <a:pPr>
                <a:defRPr/>
              </a:pPr>
              <a:t>7/6/2016</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3058" tIns="46529" rIns="93058" bIns="46529" rtlCol="0" anchor="ctr"/>
          <a:lstStyle/>
          <a:p>
            <a:pPr lvl="0"/>
            <a:endParaRPr lang="en-US" noProof="0" smtClean="0"/>
          </a:p>
        </p:txBody>
      </p:sp>
      <p:sp>
        <p:nvSpPr>
          <p:cNvPr id="5" name="Notes Placeholder 4"/>
          <p:cNvSpPr>
            <a:spLocks noGrp="1"/>
          </p:cNvSpPr>
          <p:nvPr>
            <p:ph type="body" sz="quarter" idx="3"/>
          </p:nvPr>
        </p:nvSpPr>
        <p:spPr>
          <a:xfrm>
            <a:off x="708025" y="4452938"/>
            <a:ext cx="5670550" cy="4216400"/>
          </a:xfrm>
          <a:prstGeom prst="rect">
            <a:avLst/>
          </a:prstGeom>
        </p:spPr>
        <p:txBody>
          <a:bodyPr vert="horz" lIns="93058" tIns="46529" rIns="93058" bIns="4652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02700"/>
            <a:ext cx="3070225" cy="468313"/>
          </a:xfrm>
          <a:prstGeom prst="rect">
            <a:avLst/>
          </a:prstGeom>
        </p:spPr>
        <p:txBody>
          <a:bodyPr vert="horz" lIns="93058" tIns="46529" rIns="93058" bIns="4652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3058" tIns="46529" rIns="93058" bIns="46529" rtlCol="0" anchor="b"/>
          <a:lstStyle>
            <a:lvl1pPr algn="r">
              <a:defRPr sz="1200"/>
            </a:lvl1pPr>
          </a:lstStyle>
          <a:p>
            <a:pPr>
              <a:defRPr/>
            </a:pPr>
            <a:fld id="{E8B5D829-D82D-4C81-814A-BED7898DBD77}" type="slidenum">
              <a:rPr lang="en-US"/>
              <a:pPr>
                <a:defRPr/>
              </a:pPr>
              <a:t>‹#›</a:t>
            </a:fld>
            <a:endParaRPr lang="en-US"/>
          </a:p>
        </p:txBody>
      </p:sp>
    </p:spTree>
    <p:extLst>
      <p:ext uri="{BB962C8B-B14F-4D97-AF65-F5344CB8AC3E}">
        <p14:creationId xmlns:p14="http://schemas.microsoft.com/office/powerpoint/2010/main" val="5449018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414DD7B-EAA1-447C-BB5D-EA5A1E0A1FF2}" type="slidenum">
              <a:rPr lang="en-US" smtClean="0"/>
              <a:pPr eaLnBrk="1" hangingPunct="1"/>
              <a:t>3</a:t>
            </a:fld>
            <a:endParaRPr lang="en-US" smtClean="0"/>
          </a:p>
        </p:txBody>
      </p:sp>
    </p:spTree>
    <p:extLst>
      <p:ext uri="{BB962C8B-B14F-4D97-AF65-F5344CB8AC3E}">
        <p14:creationId xmlns:p14="http://schemas.microsoft.com/office/powerpoint/2010/main" val="382716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4845A33C-EF7A-4951-BD64-FD50845303A8}" type="slidenum">
              <a:rPr lang="en-US" smtClean="0"/>
              <a:pPr eaLnBrk="1" hangingPunct="1"/>
              <a:t>4</a:t>
            </a:fld>
            <a:endParaRPr lang="en-US" smtClean="0"/>
          </a:p>
        </p:txBody>
      </p:sp>
    </p:spTree>
    <p:extLst>
      <p:ext uri="{BB962C8B-B14F-4D97-AF65-F5344CB8AC3E}">
        <p14:creationId xmlns:p14="http://schemas.microsoft.com/office/powerpoint/2010/main" val="375049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B4A96E05-36A6-4EBC-83BF-1C162650D756}" type="slidenum">
              <a:rPr lang="en-US" smtClean="0"/>
              <a:pPr eaLnBrk="1" hangingPunct="1"/>
              <a:t>5</a:t>
            </a:fld>
            <a:endParaRPr lang="en-US" smtClean="0"/>
          </a:p>
        </p:txBody>
      </p:sp>
    </p:spTree>
    <p:extLst>
      <p:ext uri="{BB962C8B-B14F-4D97-AF65-F5344CB8AC3E}">
        <p14:creationId xmlns:p14="http://schemas.microsoft.com/office/powerpoint/2010/main" val="211819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E744D37F-E997-411B-9AD7-B3AFE290D35E}" type="slidenum">
              <a:rPr lang="en-US" smtClean="0"/>
              <a:pPr eaLnBrk="1" hangingPunct="1"/>
              <a:t>6</a:t>
            </a:fld>
            <a:endParaRPr lang="en-US" smtClean="0"/>
          </a:p>
        </p:txBody>
      </p:sp>
    </p:spTree>
    <p:extLst>
      <p:ext uri="{BB962C8B-B14F-4D97-AF65-F5344CB8AC3E}">
        <p14:creationId xmlns:p14="http://schemas.microsoft.com/office/powerpoint/2010/main" val="1429147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4845A33C-EF7A-4951-BD64-FD50845303A8}" type="slidenum">
              <a:rPr lang="en-US" smtClean="0"/>
              <a:pPr eaLnBrk="1" hangingPunct="1"/>
              <a:t>13</a:t>
            </a:fld>
            <a:endParaRPr lang="en-US" smtClean="0"/>
          </a:p>
        </p:txBody>
      </p:sp>
    </p:spTree>
    <p:extLst>
      <p:ext uri="{BB962C8B-B14F-4D97-AF65-F5344CB8AC3E}">
        <p14:creationId xmlns:p14="http://schemas.microsoft.com/office/powerpoint/2010/main" val="132013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72D77191-CB35-4C6F-A862-4FBFFF5F68DD}" type="slidenum">
              <a:rPr lang="en-US" smtClean="0"/>
              <a:pPr eaLnBrk="1" hangingPunct="1"/>
              <a:t>14</a:t>
            </a:fld>
            <a:endParaRPr lang="en-US" smtClean="0"/>
          </a:p>
        </p:txBody>
      </p:sp>
    </p:spTree>
    <p:extLst>
      <p:ext uri="{BB962C8B-B14F-4D97-AF65-F5344CB8AC3E}">
        <p14:creationId xmlns:p14="http://schemas.microsoft.com/office/powerpoint/2010/main" val="115494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fld id="{C874A2A8-A836-40AE-8C57-16FB88134DA9}" type="slidenum">
              <a:rPr lang="en-US" smtClean="0"/>
              <a:pPr eaLnBrk="1" hangingPunct="1"/>
              <a:t>15</a:t>
            </a:fld>
            <a:endParaRPr lang="en-US" smtClean="0"/>
          </a:p>
        </p:txBody>
      </p:sp>
    </p:spTree>
    <p:extLst>
      <p:ext uri="{BB962C8B-B14F-4D97-AF65-F5344CB8AC3E}">
        <p14:creationId xmlns:p14="http://schemas.microsoft.com/office/powerpoint/2010/main" val="3749412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1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en-US"/>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en-US"/>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en-US"/>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p>
          </p:txBody>
        </p:sp>
        <p:sp>
          <p:nvSpPr>
            <p:cNvPr id="1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en-US"/>
            </a:p>
          </p:txBody>
        </p:sp>
        <p:sp>
          <p:nvSpPr>
            <p:cNvPr id="2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p>
          </p:txBody>
        </p:sp>
        <p:sp>
          <p:nvSpPr>
            <p:cNvPr id="2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sp>
        <p:nvSpPr>
          <p:cNvPr id="5141"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14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a:lvl1pPr>
          </a:lstStyle>
          <a:p>
            <a:pPr>
              <a:defRPr/>
            </a:pPr>
            <a:fld id="{6DEECE5F-6A64-42CA-85BF-EEBDC7CAF02A}" type="slidenum">
              <a:rPr lang="en-US"/>
              <a:pPr>
                <a:defRPr/>
              </a:pPr>
              <a:t>‹#›</a:t>
            </a:fld>
            <a:endParaRPr lang="en-US"/>
          </a:p>
        </p:txBody>
      </p:sp>
    </p:spTree>
    <p:extLst>
      <p:ext uri="{BB962C8B-B14F-4D97-AF65-F5344CB8AC3E}">
        <p14:creationId xmlns:p14="http://schemas.microsoft.com/office/powerpoint/2010/main" val="223306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18BD509-44BE-48BB-B592-CDB987914EE9}" type="slidenum">
              <a:rPr lang="en-US"/>
              <a:pPr>
                <a:defRPr/>
              </a:pPr>
              <a:t>‹#›</a:t>
            </a:fld>
            <a:endParaRPr lang="en-US"/>
          </a:p>
        </p:txBody>
      </p:sp>
    </p:spTree>
    <p:extLst>
      <p:ext uri="{BB962C8B-B14F-4D97-AF65-F5344CB8AC3E}">
        <p14:creationId xmlns:p14="http://schemas.microsoft.com/office/powerpoint/2010/main" val="123103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761F7BC-4F8C-4839-A4BC-DD51E95A6E83}" type="slidenum">
              <a:rPr lang="en-US"/>
              <a:pPr>
                <a:defRPr/>
              </a:pPr>
              <a:t>‹#›</a:t>
            </a:fld>
            <a:endParaRPr lang="en-US"/>
          </a:p>
        </p:txBody>
      </p:sp>
    </p:spTree>
    <p:extLst>
      <p:ext uri="{BB962C8B-B14F-4D97-AF65-F5344CB8AC3E}">
        <p14:creationId xmlns:p14="http://schemas.microsoft.com/office/powerpoint/2010/main" val="426846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0600" y="1905000"/>
            <a:ext cx="3810000" cy="4114800"/>
          </a:xfrm>
        </p:spPr>
        <p:txBody>
          <a:bodyPr/>
          <a:lstStyle/>
          <a:p>
            <a:pPr lvl="0"/>
            <a:endParaRPr lang="en-US" noProof="0" smtClean="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8D0029E0-563E-4E84-8058-1F52B635613E}" type="slidenum">
              <a:rPr lang="en-US"/>
              <a:pPr>
                <a:defRPr/>
              </a:pPr>
              <a:t>‹#›</a:t>
            </a:fld>
            <a:endParaRPr lang="en-US"/>
          </a:p>
        </p:txBody>
      </p:sp>
    </p:spTree>
    <p:extLst>
      <p:ext uri="{BB962C8B-B14F-4D97-AF65-F5344CB8AC3E}">
        <p14:creationId xmlns:p14="http://schemas.microsoft.com/office/powerpoint/2010/main" val="1292121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1905000"/>
            <a:ext cx="3810000" cy="4114800"/>
          </a:xfrm>
        </p:spPr>
        <p:txBody>
          <a:bodyPr/>
          <a:lstStyle/>
          <a:p>
            <a:pPr lvl="0"/>
            <a:endParaRPr lang="en-US" noProof="0" smtClean="0"/>
          </a:p>
        </p:txBody>
      </p:sp>
      <p:sp>
        <p:nvSpPr>
          <p:cNvPr id="4" name="Text Placeholder 3"/>
          <p:cNvSpPr>
            <a:spLocks noGrp="1"/>
          </p:cNvSpPr>
          <p:nvPr>
            <p:ph type="body" sz="half" idx="2"/>
          </p:nvPr>
        </p:nvSpPr>
        <p:spPr>
          <a:xfrm>
            <a:off x="480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5808E1A5-F7DA-4AED-ABF4-63D4A10415E5}" type="slidenum">
              <a:rPr lang="en-US"/>
              <a:pPr>
                <a:defRPr/>
              </a:pPr>
              <a:t>‹#›</a:t>
            </a:fld>
            <a:endParaRPr lang="en-US"/>
          </a:p>
        </p:txBody>
      </p:sp>
    </p:spTree>
    <p:extLst>
      <p:ext uri="{BB962C8B-B14F-4D97-AF65-F5344CB8AC3E}">
        <p14:creationId xmlns:p14="http://schemas.microsoft.com/office/powerpoint/2010/main" val="308552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001D539F-5D56-44F9-A4B5-A6CBF1464338}" type="slidenum">
              <a:rPr lang="en-US"/>
              <a:pPr>
                <a:defRPr/>
              </a:pPr>
              <a:t>‹#›</a:t>
            </a:fld>
            <a:endParaRPr lang="en-US"/>
          </a:p>
        </p:txBody>
      </p:sp>
    </p:spTree>
    <p:extLst>
      <p:ext uri="{BB962C8B-B14F-4D97-AF65-F5344CB8AC3E}">
        <p14:creationId xmlns:p14="http://schemas.microsoft.com/office/powerpoint/2010/main" val="118405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5AF85C8-88CE-457D-AFEF-0A9E1FDFC357}" type="slidenum">
              <a:rPr lang="en-US"/>
              <a:pPr>
                <a:defRPr/>
              </a:pPr>
              <a:t>‹#›</a:t>
            </a:fld>
            <a:endParaRPr lang="en-US"/>
          </a:p>
        </p:txBody>
      </p:sp>
    </p:spTree>
    <p:extLst>
      <p:ext uri="{BB962C8B-B14F-4D97-AF65-F5344CB8AC3E}">
        <p14:creationId xmlns:p14="http://schemas.microsoft.com/office/powerpoint/2010/main" val="134633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8915C34B-7D6F-49D2-818D-7D4ABA7EB5A9}" type="slidenum">
              <a:rPr lang="en-US"/>
              <a:pPr>
                <a:defRPr/>
              </a:pPr>
              <a:t>‹#›</a:t>
            </a:fld>
            <a:endParaRPr lang="en-US"/>
          </a:p>
        </p:txBody>
      </p:sp>
    </p:spTree>
    <p:extLst>
      <p:ext uri="{BB962C8B-B14F-4D97-AF65-F5344CB8AC3E}">
        <p14:creationId xmlns:p14="http://schemas.microsoft.com/office/powerpoint/2010/main" val="157616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03C29A94-D23F-4C7D-8C1B-9C1A457A888B}" type="slidenum">
              <a:rPr lang="en-US"/>
              <a:pPr>
                <a:defRPr/>
              </a:pPr>
              <a:t>‹#›</a:t>
            </a:fld>
            <a:endParaRPr lang="en-US"/>
          </a:p>
        </p:txBody>
      </p:sp>
    </p:spTree>
    <p:extLst>
      <p:ext uri="{BB962C8B-B14F-4D97-AF65-F5344CB8AC3E}">
        <p14:creationId xmlns:p14="http://schemas.microsoft.com/office/powerpoint/2010/main" val="381005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B1B2C2C3-F4C5-49C9-ADB8-FEAF777FA084}" type="slidenum">
              <a:rPr lang="en-US"/>
              <a:pPr>
                <a:defRPr/>
              </a:pPr>
              <a:t>‹#›</a:t>
            </a:fld>
            <a:endParaRPr lang="en-US"/>
          </a:p>
        </p:txBody>
      </p:sp>
    </p:spTree>
    <p:extLst>
      <p:ext uri="{BB962C8B-B14F-4D97-AF65-F5344CB8AC3E}">
        <p14:creationId xmlns:p14="http://schemas.microsoft.com/office/powerpoint/2010/main" val="215905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AB1C4AFA-1241-4861-9ADB-C957B4EFA1F0}" type="slidenum">
              <a:rPr lang="en-US"/>
              <a:pPr>
                <a:defRPr/>
              </a:pPr>
              <a:t>‹#›</a:t>
            </a:fld>
            <a:endParaRPr lang="en-US"/>
          </a:p>
        </p:txBody>
      </p:sp>
    </p:spTree>
    <p:extLst>
      <p:ext uri="{BB962C8B-B14F-4D97-AF65-F5344CB8AC3E}">
        <p14:creationId xmlns:p14="http://schemas.microsoft.com/office/powerpoint/2010/main" val="42377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65A6ED25-026A-45F1-9D16-0A58953C77BC}" type="slidenum">
              <a:rPr lang="en-US"/>
              <a:pPr>
                <a:defRPr/>
              </a:pPr>
              <a:t>‹#›</a:t>
            </a:fld>
            <a:endParaRPr lang="en-US"/>
          </a:p>
        </p:txBody>
      </p:sp>
    </p:spTree>
    <p:extLst>
      <p:ext uri="{BB962C8B-B14F-4D97-AF65-F5344CB8AC3E}">
        <p14:creationId xmlns:p14="http://schemas.microsoft.com/office/powerpoint/2010/main" val="355998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D70EF98-8CD4-4EFD-897E-968CC51FEE2B}" type="slidenum">
              <a:rPr lang="en-US"/>
              <a:pPr>
                <a:defRPr/>
              </a:pPr>
              <a:t>‹#›</a:t>
            </a:fld>
            <a:endParaRPr lang="en-US"/>
          </a:p>
        </p:txBody>
      </p:sp>
    </p:spTree>
    <p:extLst>
      <p:ext uri="{BB962C8B-B14F-4D97-AF65-F5344CB8AC3E}">
        <p14:creationId xmlns:p14="http://schemas.microsoft.com/office/powerpoint/2010/main" val="425348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409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p>
          </p:txBody>
        </p:sp>
        <p:sp>
          <p:nvSpPr>
            <p:cNvPr id="4100"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4101"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4102"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4103"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sp>
          <p:nvSpPr>
            <p:cNvPr id="4104"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4105"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4106"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4107"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defRPr/>
              </a:pPr>
              <a:endParaRPr lang="en-US"/>
            </a:p>
          </p:txBody>
        </p:sp>
        <p:sp>
          <p:nvSpPr>
            <p:cNvPr id="4108"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defRPr/>
              </a:pPr>
              <a:endParaRPr lang="en-US"/>
            </a:p>
          </p:txBody>
        </p:sp>
        <p:sp>
          <p:nvSpPr>
            <p:cNvPr id="4109"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defRPr/>
              </a:pPr>
              <a:endParaRPr lang="en-US"/>
            </a:p>
          </p:txBody>
        </p:sp>
        <p:sp>
          <p:nvSpPr>
            <p:cNvPr id="411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p>
          </p:txBody>
        </p:sp>
        <p:sp>
          <p:nvSpPr>
            <p:cNvPr id="411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a:p>
          </p:txBody>
        </p:sp>
        <p:sp>
          <p:nvSpPr>
            <p:cNvPr id="411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a:p>
          </p:txBody>
        </p:sp>
        <p:sp>
          <p:nvSpPr>
            <p:cNvPr id="4113"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defRPr/>
              </a:pPr>
              <a:endParaRPr lang="en-US"/>
            </a:p>
          </p:txBody>
        </p:sp>
        <p:sp>
          <p:nvSpPr>
            <p:cNvPr id="4114"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411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a:p>
          </p:txBody>
        </p:sp>
        <p:sp>
          <p:nvSpPr>
            <p:cNvPr id="4116"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sp>
        <p:nvSpPr>
          <p:cNvPr id="411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en-US"/>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a:p>
        </p:txBody>
      </p:sp>
      <p:sp>
        <p:nvSpPr>
          <p:cNvPr id="412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defRPr>
            </a:lvl1pPr>
          </a:lstStyle>
          <a:p>
            <a:pPr>
              <a:defRPr/>
            </a:pPr>
            <a:fld id="{6B849BF8-AEAE-4151-92E6-AD76323766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 id="2147483722"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video" Target="../media/media1.mp4"/><Relationship Id="rId7"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hyperlink" Target="http://www.youtube.com/watch/?v=7HIn3X14inI" TargetMode="Externa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images.google.com/url?sa=i&amp;rct=j&amp;q=black+wicker+chair&amp;source=images&amp;cd=&amp;cad=rja&amp;docid=lPTActPpUzHVXM&amp;tbnid=laaSWIyK20RRMM:&amp;ved=0CAUQjRw&amp;url=http://ease.manufacturer.globalsources.com/si/6008842517651/pdtl/Outdoor-rattan/1052515326/Wicker-Side-Chair.htm&amp;ei=Q0wlUZ3zKMOLqgG-rIHwAQ&amp;bvm=bv.42661473,d.aWM&amp;psig=AFQjCNECJBdEfSk5A2ZassGaXtJaiPXnYA&amp;ust=1361485212964342"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images.google.com/url?sa=i&amp;rct=j&amp;q=shiny+black+metal+chair&amp;source=images&amp;cd=&amp;cad=rja&amp;docid=g7k13-fuFVpF0M&amp;tbnid=E1IQ43jx_luEGM:&amp;ved=0CAUQjRw&amp;url=http://www.goculinex.com/store/furniture-and-fixtures/patriot-ch-ld4-tbl-fr-ladderback-chair-frame-only-black.html&amp;ei=t0wlUfaONormrQGio4DYAw&amp;bvm=bv.42661473,d.aWM&amp;psig=AFQjCNHUAy_MI3sRpEw5cDPlJLQ4DtKmYQ&amp;ust=13614853470068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5257800" cy="1143000"/>
          </a:xfrm>
        </p:spPr>
        <p:txBody>
          <a:bodyPr/>
          <a:lstStyle/>
          <a:p>
            <a:r>
              <a:rPr lang="en-US" dirty="0" smtClean="0"/>
              <a:t>Mosaic wall hanging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676400"/>
            <a:ext cx="5705856" cy="449580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48400" y="685800"/>
            <a:ext cx="2638560" cy="5257800"/>
          </a:xfrm>
          <a:prstGeom prst="rect">
            <a:avLst/>
          </a:prstGeom>
          <a:noFill/>
          <a:ln w="9525">
            <a:noFill/>
            <a:miter lim="800000"/>
            <a:headEnd/>
            <a:tailEnd/>
          </a:ln>
          <a:effectLst/>
        </p:spPr>
      </p:pic>
    </p:spTree>
    <p:extLst>
      <p:ext uri="{BB962C8B-B14F-4D97-AF65-F5344CB8AC3E}">
        <p14:creationId xmlns:p14="http://schemas.microsoft.com/office/powerpoint/2010/main" val="3276918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 Box 5"/>
          <p:cNvSpPr txBox="1">
            <a:spLocks noGrp="1" noChangeArrowheads="1"/>
          </p:cNvSpPr>
          <p:nvPr>
            <p:ph idx="1"/>
          </p:nvPr>
        </p:nvSpPr>
        <p:spPr>
          <a:xfrm>
            <a:off x="0" y="1524000"/>
            <a:ext cx="4953000" cy="5105400"/>
          </a:xfrm>
        </p:spPr>
        <p:txBody>
          <a:bodyPr/>
          <a:lstStyle/>
          <a:p>
            <a:pPr lvl="1">
              <a:lnSpc>
                <a:spcPct val="90000"/>
              </a:lnSpc>
              <a:defRPr/>
            </a:pPr>
            <a:r>
              <a:rPr lang="en-US" dirty="0" smtClean="0">
                <a:effectLst/>
                <a:latin typeface="+mj-lt"/>
              </a:rPr>
              <a:t>Rough</a:t>
            </a:r>
            <a:r>
              <a:rPr lang="en-US" dirty="0">
                <a:effectLst/>
                <a:latin typeface="+mj-lt"/>
              </a:rPr>
              <a:t>, heavily textured walls </a:t>
            </a:r>
            <a:r>
              <a:rPr lang="en-US" b="1" u="sng" dirty="0">
                <a:effectLst/>
                <a:latin typeface="+mj-lt"/>
              </a:rPr>
              <a:t>appear to advance in and will make a room appear smaller</a:t>
            </a:r>
            <a:r>
              <a:rPr lang="en-US" b="1" u="sng" dirty="0" smtClean="0">
                <a:effectLst/>
                <a:latin typeface="+mj-lt"/>
              </a:rPr>
              <a:t>.</a:t>
            </a:r>
          </a:p>
          <a:p>
            <a:pPr marL="457200" lvl="1" indent="0">
              <a:lnSpc>
                <a:spcPct val="90000"/>
              </a:lnSpc>
              <a:buNone/>
              <a:defRPr/>
            </a:pPr>
            <a:endParaRPr lang="en-US" sz="1400" b="1" u="sng" dirty="0">
              <a:effectLst/>
              <a:latin typeface="+mj-lt"/>
            </a:endParaRPr>
          </a:p>
          <a:p>
            <a:pPr lvl="1">
              <a:lnSpc>
                <a:spcPct val="90000"/>
              </a:lnSpc>
              <a:defRPr/>
            </a:pPr>
            <a:r>
              <a:rPr lang="en-US" dirty="0" smtClean="0">
                <a:effectLst/>
                <a:latin typeface="+mj-lt"/>
              </a:rPr>
              <a:t>Rough textured or bulky furniture = larger appearance in size and shape. </a:t>
            </a:r>
            <a:endParaRPr lang="en-US" sz="1100" dirty="0" smtClean="0">
              <a:effectLst/>
              <a:latin typeface="+mj-lt"/>
            </a:endParaRPr>
          </a:p>
          <a:p>
            <a:pPr marL="457200" lvl="1" indent="0">
              <a:spcBef>
                <a:spcPts val="0"/>
              </a:spcBef>
              <a:buNone/>
              <a:defRPr/>
            </a:pPr>
            <a:r>
              <a:rPr lang="en-US" sz="1100" dirty="0" smtClean="0">
                <a:effectLst/>
                <a:latin typeface="+mj-lt"/>
              </a:rPr>
              <a:t>   </a:t>
            </a:r>
          </a:p>
          <a:p>
            <a:pPr marL="0" indent="0">
              <a:lnSpc>
                <a:spcPct val="90000"/>
              </a:lnSpc>
              <a:buNone/>
              <a:defRPr/>
            </a:pPr>
            <a:endParaRPr lang="en-US" b="1" dirty="0" smtClean="0"/>
          </a:p>
          <a:p>
            <a:pPr>
              <a:lnSpc>
                <a:spcPct val="90000"/>
              </a:lnSpc>
              <a:defRPr/>
            </a:pPr>
            <a:endParaRPr lang="en-US" sz="2800"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Affects the overall </a:t>
            </a:r>
            <a:r>
              <a:rPr lang="en-US" u="sng" dirty="0"/>
              <a:t>size</a:t>
            </a:r>
            <a:r>
              <a:rPr lang="en-US" dirty="0"/>
              <a:t> of an object and room.</a:t>
            </a:r>
            <a:br>
              <a:rPr lang="en-US" dirty="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4038600" cy="3387725"/>
          </a:xfrm>
        </p:spPr>
        <p:txBody>
          <a:bodyPr/>
          <a:lstStyle/>
          <a:p>
            <a:pPr marL="342900" lvl="1" indent="-342900">
              <a:lnSpc>
                <a:spcPct val="90000"/>
              </a:lnSpc>
              <a:buClr>
                <a:schemeClr val="hlink"/>
              </a:buClr>
              <a:defRPr/>
            </a:pPr>
            <a:r>
              <a:rPr lang="en-US" dirty="0">
                <a:effectLst/>
              </a:rPr>
              <a:t>Walls </a:t>
            </a:r>
            <a:r>
              <a:rPr lang="en-US" dirty="0" smtClean="0">
                <a:effectLst/>
              </a:rPr>
              <a:t>or objects with </a:t>
            </a:r>
            <a:r>
              <a:rPr lang="en-US" dirty="0">
                <a:effectLst/>
              </a:rPr>
              <a:t>little or no texture </a:t>
            </a:r>
            <a:r>
              <a:rPr lang="en-US" b="1" u="sng" dirty="0">
                <a:effectLst/>
              </a:rPr>
              <a:t>appear to </a:t>
            </a:r>
            <a:r>
              <a:rPr lang="en-US" b="1" u="sng" dirty="0" smtClean="0">
                <a:effectLst/>
              </a:rPr>
              <a:t>recede back </a:t>
            </a:r>
            <a:r>
              <a:rPr lang="en-US" b="1" u="sng" dirty="0">
                <a:effectLst/>
              </a:rPr>
              <a:t>making a </a:t>
            </a:r>
            <a:r>
              <a:rPr lang="en-US" b="1" u="sng" dirty="0" smtClean="0">
                <a:effectLst/>
              </a:rPr>
              <a:t>room or object </a:t>
            </a:r>
            <a:r>
              <a:rPr lang="en-US" b="1" u="sng" dirty="0">
                <a:effectLst/>
              </a:rPr>
              <a:t>appear larger</a:t>
            </a:r>
            <a:r>
              <a:rPr lang="en-US" b="1" dirty="0" smtClean="0">
                <a:effectLst/>
              </a:rPr>
              <a:t>.</a:t>
            </a:r>
          </a:p>
          <a:p>
            <a:pPr marL="0" lvl="1" indent="0">
              <a:lnSpc>
                <a:spcPct val="90000"/>
              </a:lnSpc>
              <a:buClr>
                <a:schemeClr val="hlink"/>
              </a:buClr>
              <a:buNone/>
              <a:defRPr/>
            </a:pPr>
            <a:endParaRPr lang="en-US" dirty="0" smtClean="0">
              <a:effectLst/>
            </a:endParaRPr>
          </a:p>
          <a:p>
            <a:pPr marL="342900" lvl="1" indent="-342900">
              <a:lnSpc>
                <a:spcPct val="90000"/>
              </a:lnSpc>
              <a:buClr>
                <a:schemeClr val="hlink"/>
              </a:buClr>
              <a:defRPr/>
            </a:pPr>
            <a:endParaRPr lang="en-US" dirty="0" smtClean="0">
              <a:effectLst/>
            </a:endParaRPr>
          </a:p>
          <a:p>
            <a:endParaRPr lang="en-US" dirty="0"/>
          </a:p>
        </p:txBody>
      </p:sp>
      <p:pic>
        <p:nvPicPr>
          <p:cNvPr id="5" name="Picture 10" descr="l_REN6032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81000"/>
            <a:ext cx="42545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853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a:t>It influences the way people </a:t>
            </a:r>
            <a:r>
              <a:rPr lang="en-US" u="sng" dirty="0"/>
              <a:t>feel and act </a:t>
            </a:r>
            <a:r>
              <a:rPr lang="en-US" dirty="0"/>
              <a:t> in a room.</a:t>
            </a:r>
            <a:br>
              <a:rPr lang="en-US" dirty="0"/>
            </a:br>
            <a:endParaRPr lang="en-US" dirty="0"/>
          </a:p>
        </p:txBody>
      </p:sp>
      <p:sp>
        <p:nvSpPr>
          <p:cNvPr id="3" name="Content Placeholder 2"/>
          <p:cNvSpPr>
            <a:spLocks noGrp="1"/>
          </p:cNvSpPr>
          <p:nvPr>
            <p:ph idx="1"/>
          </p:nvPr>
        </p:nvSpPr>
        <p:spPr>
          <a:xfrm>
            <a:off x="457200" y="1905000"/>
            <a:ext cx="8229600" cy="4530725"/>
          </a:xfrm>
        </p:spPr>
        <p:txBody>
          <a:bodyPr/>
          <a:lstStyle/>
          <a:p>
            <a:pPr lvl="1">
              <a:lnSpc>
                <a:spcPct val="90000"/>
              </a:lnSpc>
              <a:defRPr/>
            </a:pPr>
            <a:r>
              <a:rPr lang="en-US" dirty="0" smtClean="0"/>
              <a:t>Plush </a:t>
            </a:r>
            <a:r>
              <a:rPr lang="en-US" dirty="0"/>
              <a:t>carpet and furniture with soft fabric  </a:t>
            </a:r>
            <a:r>
              <a:rPr lang="en-US" dirty="0" smtClean="0"/>
              <a:t>= </a:t>
            </a:r>
            <a:r>
              <a:rPr lang="en-US" dirty="0"/>
              <a:t>comfort </a:t>
            </a:r>
          </a:p>
          <a:p>
            <a:pPr lvl="1">
              <a:lnSpc>
                <a:spcPct val="90000"/>
              </a:lnSpc>
              <a:defRPr/>
            </a:pPr>
            <a:r>
              <a:rPr lang="en-US" dirty="0"/>
              <a:t>Nubby rough = ruggedness and stability</a:t>
            </a:r>
          </a:p>
          <a:p>
            <a:pPr lvl="1">
              <a:lnSpc>
                <a:spcPct val="90000"/>
              </a:lnSpc>
              <a:defRPr/>
            </a:pPr>
            <a:r>
              <a:rPr lang="en-US" dirty="0"/>
              <a:t>Smooth velvets and heavy brocades = luxury</a:t>
            </a:r>
          </a:p>
          <a:p>
            <a:pPr lvl="1">
              <a:lnSpc>
                <a:spcPct val="90000"/>
              </a:lnSpc>
              <a:defRPr/>
            </a:pPr>
            <a:r>
              <a:rPr lang="en-US" dirty="0"/>
              <a:t>Glass, metal, and stone = coolness</a:t>
            </a:r>
          </a:p>
          <a:p>
            <a:endParaRPr lang="en-US" dirty="0"/>
          </a:p>
        </p:txBody>
      </p:sp>
      <p:pic>
        <p:nvPicPr>
          <p:cNvPr id="4" name="Picture 2" descr="450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030307"/>
            <a:ext cx="2467374" cy="25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644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t>2 types of TEXTURE</a:t>
            </a:r>
          </a:p>
        </p:txBody>
      </p:sp>
      <p:pic>
        <p:nvPicPr>
          <p:cNvPr id="7172" name="Picture 25" descr="A-GrapesCabbageFruit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27597"/>
            <a:ext cx="4191000" cy="390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1" descr="istockphoto_1630224_summer_d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62" y="1353355"/>
            <a:ext cx="4359670" cy="386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470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 y="304800"/>
            <a:ext cx="5562600" cy="1143000"/>
          </a:xfrm>
        </p:spPr>
        <p:txBody>
          <a:bodyPr/>
          <a:lstStyle/>
          <a:p>
            <a:pPr eaLnBrk="1" hangingPunct="1">
              <a:defRPr/>
            </a:pPr>
            <a:r>
              <a:rPr lang="en-US" sz="6600" dirty="0" smtClean="0">
                <a:latin typeface="Technical" pitchFamily="66" charset="0"/>
              </a:rPr>
              <a:t>Formal  Textures</a:t>
            </a:r>
          </a:p>
        </p:txBody>
      </p:sp>
      <p:sp>
        <p:nvSpPr>
          <p:cNvPr id="96260" name="Rectangle 4" descr="Rectangle: Click to edit Master text styles&#10;Second level&#10;Third level&#10;Fourth level&#10;Fifth level"/>
          <p:cNvSpPr>
            <a:spLocks noGrp="1" noChangeArrowheads="1"/>
          </p:cNvSpPr>
          <p:nvPr>
            <p:ph type="body" sz="half" idx="2"/>
          </p:nvPr>
        </p:nvSpPr>
        <p:spPr>
          <a:xfrm>
            <a:off x="4842456" y="457200"/>
            <a:ext cx="4267200" cy="4572000"/>
          </a:xfrm>
        </p:spPr>
        <p:txBody>
          <a:bodyPr/>
          <a:lstStyle/>
          <a:p>
            <a:pPr eaLnBrk="1" hangingPunct="1">
              <a:lnSpc>
                <a:spcPct val="90000"/>
              </a:lnSpc>
              <a:defRPr/>
            </a:pPr>
            <a:r>
              <a:rPr lang="en-US" sz="2800" b="1" u="sng" dirty="0" smtClean="0">
                <a:latin typeface="Technical" pitchFamily="66" charset="0"/>
              </a:rPr>
              <a:t>Shiny, refined and smooth </a:t>
            </a:r>
            <a:r>
              <a:rPr lang="en-US" sz="2800" dirty="0" smtClean="0">
                <a:latin typeface="Technical" pitchFamily="66" charset="0"/>
              </a:rPr>
              <a:t>are typical formal textures.</a:t>
            </a:r>
            <a:endParaRPr lang="en-US" sz="2000" dirty="0" smtClean="0">
              <a:latin typeface="Technical" pitchFamily="66" charset="0"/>
            </a:endParaRPr>
          </a:p>
          <a:p>
            <a:pPr marL="0" indent="0" eaLnBrk="1" hangingPunct="1">
              <a:lnSpc>
                <a:spcPct val="90000"/>
              </a:lnSpc>
              <a:buNone/>
              <a:defRPr/>
            </a:pPr>
            <a:endParaRPr lang="en-US" sz="2400" dirty="0" smtClean="0">
              <a:latin typeface="Technical" pitchFamily="66" charset="0"/>
            </a:endParaRPr>
          </a:p>
          <a:p>
            <a:pPr eaLnBrk="1" hangingPunct="1">
              <a:lnSpc>
                <a:spcPct val="90000"/>
              </a:lnSpc>
              <a:defRPr/>
            </a:pPr>
            <a:r>
              <a:rPr lang="en-US" sz="2800" b="1" u="sng" dirty="0" smtClean="0">
                <a:latin typeface="Technical" pitchFamily="66" charset="0"/>
              </a:rPr>
              <a:t>Reflect light </a:t>
            </a:r>
            <a:r>
              <a:rPr lang="en-US" sz="2800" dirty="0" smtClean="0">
                <a:latin typeface="Technical" pitchFamily="66" charset="0"/>
              </a:rPr>
              <a:t>so  colors appear lighter, brighter, and more intense. Rooms and objects appear larger.</a:t>
            </a:r>
          </a:p>
          <a:p>
            <a:pPr marL="0" indent="0" eaLnBrk="1" hangingPunct="1">
              <a:lnSpc>
                <a:spcPct val="90000"/>
              </a:lnSpc>
              <a:buNone/>
              <a:defRPr/>
            </a:pPr>
            <a:endParaRPr lang="en-US" sz="2800" dirty="0" smtClean="0">
              <a:latin typeface="Technical" pitchFamily="66" charset="0"/>
            </a:endParaRPr>
          </a:p>
          <a:p>
            <a:pPr eaLnBrk="1" hangingPunct="1">
              <a:lnSpc>
                <a:spcPct val="90000"/>
              </a:lnSpc>
              <a:defRPr/>
            </a:pPr>
            <a:r>
              <a:rPr lang="en-US" sz="2800" dirty="0" smtClean="0">
                <a:latin typeface="Technical" pitchFamily="66" charset="0"/>
              </a:rPr>
              <a:t>Used in </a:t>
            </a:r>
            <a:r>
              <a:rPr lang="en-US" sz="2800" b="1" u="sng" dirty="0" smtClean="0">
                <a:latin typeface="Technical" pitchFamily="66" charset="0"/>
              </a:rPr>
              <a:t>high-style</a:t>
            </a:r>
            <a:r>
              <a:rPr lang="en-US" sz="2800" dirty="0" smtClean="0">
                <a:latin typeface="Technical" pitchFamily="66" charset="0"/>
              </a:rPr>
              <a:t> interiors and rooms.</a:t>
            </a:r>
          </a:p>
        </p:txBody>
      </p:sp>
      <p:pic>
        <p:nvPicPr>
          <p:cNvPr id="12292" name="Picture 9" descr="l_12760006"/>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04775" y="1905000"/>
            <a:ext cx="4543425" cy="42672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8600" y="228600"/>
            <a:ext cx="4038600" cy="1143000"/>
          </a:xfrm>
        </p:spPr>
        <p:txBody>
          <a:bodyPr/>
          <a:lstStyle/>
          <a:p>
            <a:pPr eaLnBrk="1" hangingPunct="1">
              <a:defRPr/>
            </a:pPr>
            <a:r>
              <a:rPr lang="en-US" dirty="0" smtClean="0">
                <a:latin typeface="Technical" pitchFamily="66" charset="0"/>
              </a:rPr>
              <a:t>INFORMAL  TEXTURES</a:t>
            </a:r>
          </a:p>
        </p:txBody>
      </p:sp>
      <p:sp>
        <p:nvSpPr>
          <p:cNvPr id="95235" name="Rectangle 3" descr="Rectangle: Click to edit Master text styles&#10;Second level&#10;Third level&#10;Fourth level&#10;Fifth level"/>
          <p:cNvSpPr>
            <a:spLocks noGrp="1" noChangeArrowheads="1"/>
          </p:cNvSpPr>
          <p:nvPr>
            <p:ph type="body" sz="half" idx="1"/>
          </p:nvPr>
        </p:nvSpPr>
        <p:spPr>
          <a:xfrm>
            <a:off x="228600" y="1447800"/>
            <a:ext cx="4114800" cy="4419600"/>
          </a:xfrm>
        </p:spPr>
        <p:txBody>
          <a:bodyPr/>
          <a:lstStyle/>
          <a:p>
            <a:pPr eaLnBrk="1" hangingPunct="1">
              <a:defRPr/>
            </a:pPr>
            <a:r>
              <a:rPr lang="en-US" b="1" u="sng" dirty="0" smtClean="0">
                <a:latin typeface="Technical" pitchFamily="66" charset="0"/>
              </a:rPr>
              <a:t>Absorb light </a:t>
            </a:r>
            <a:r>
              <a:rPr lang="en-US" dirty="0" smtClean="0">
                <a:latin typeface="Technical" pitchFamily="66" charset="0"/>
              </a:rPr>
              <a:t>so colors look darker and less intense.  </a:t>
            </a:r>
            <a:endParaRPr lang="en-US" dirty="0" smtClean="0">
              <a:latin typeface="Technical" pitchFamily="66" charset="0"/>
            </a:endParaRPr>
          </a:p>
          <a:p>
            <a:pPr lvl="1" eaLnBrk="1" hangingPunct="1">
              <a:defRPr/>
            </a:pPr>
            <a:r>
              <a:rPr lang="en-US" dirty="0" smtClean="0">
                <a:latin typeface="Technical" pitchFamily="66" charset="0"/>
              </a:rPr>
              <a:t>Objects </a:t>
            </a:r>
            <a:r>
              <a:rPr lang="en-US" dirty="0" smtClean="0">
                <a:latin typeface="Technical" pitchFamily="66" charset="0"/>
              </a:rPr>
              <a:t>and rooms can look smaller depending on the texture.</a:t>
            </a:r>
          </a:p>
          <a:p>
            <a:pPr eaLnBrk="1" hangingPunct="1">
              <a:defRPr/>
            </a:pPr>
            <a:r>
              <a:rPr lang="en-US" dirty="0">
                <a:latin typeface="Technical" pitchFamily="66" charset="0"/>
              </a:rPr>
              <a:t>G</a:t>
            </a:r>
            <a:r>
              <a:rPr lang="en-US" dirty="0" smtClean="0">
                <a:latin typeface="Technical" pitchFamily="66" charset="0"/>
              </a:rPr>
              <a:t>ives a </a:t>
            </a:r>
            <a:r>
              <a:rPr lang="en-US" b="1" u="sng" dirty="0" smtClean="0">
                <a:latin typeface="Technical" pitchFamily="66" charset="0"/>
              </a:rPr>
              <a:t>rustic, cozy, comfortable </a:t>
            </a:r>
            <a:r>
              <a:rPr lang="en-US" dirty="0" smtClean="0">
                <a:latin typeface="Technical" pitchFamily="66" charset="0"/>
              </a:rPr>
              <a:t>feeling</a:t>
            </a:r>
          </a:p>
        </p:txBody>
      </p:sp>
      <p:pic>
        <p:nvPicPr>
          <p:cNvPr id="13316" name="Picture 9" descr="l_TDH70962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495800" y="380999"/>
            <a:ext cx="4419600" cy="4995339"/>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defRPr/>
            </a:pPr>
            <a:r>
              <a:rPr lang="en-US" sz="4000" dirty="0" smtClean="0"/>
              <a:t>To achieve a feeling of correctness in Combining Texture and Patterns:</a:t>
            </a:r>
            <a:br>
              <a:rPr lang="en-US" sz="4000" dirty="0" smtClean="0"/>
            </a:br>
            <a:endParaRPr lang="en-US" sz="4000" dirty="0" smtClean="0"/>
          </a:p>
        </p:txBody>
      </p:sp>
      <p:sp>
        <p:nvSpPr>
          <p:cNvPr id="91139" name="Rectangle 3"/>
          <p:cNvSpPr>
            <a:spLocks noGrp="1" noChangeArrowheads="1"/>
          </p:cNvSpPr>
          <p:nvPr>
            <p:ph type="body" idx="1"/>
          </p:nvPr>
        </p:nvSpPr>
        <p:spPr>
          <a:xfrm>
            <a:off x="228600" y="1219200"/>
            <a:ext cx="8763000" cy="4987925"/>
          </a:xfrm>
        </p:spPr>
        <p:txBody>
          <a:bodyPr/>
          <a:lstStyle/>
          <a:p>
            <a:pPr eaLnBrk="1" hangingPunct="1">
              <a:lnSpc>
                <a:spcPct val="90000"/>
              </a:lnSpc>
              <a:spcAft>
                <a:spcPts val="600"/>
              </a:spcAft>
              <a:defRPr/>
            </a:pPr>
            <a:r>
              <a:rPr lang="en-US" sz="2400" dirty="0" smtClean="0"/>
              <a:t>Maintain a consistent mood.  </a:t>
            </a:r>
          </a:p>
          <a:p>
            <a:pPr lvl="1" eaLnBrk="1" hangingPunct="1">
              <a:lnSpc>
                <a:spcPct val="90000"/>
              </a:lnSpc>
              <a:spcAft>
                <a:spcPts val="600"/>
              </a:spcAft>
              <a:defRPr/>
            </a:pPr>
            <a:r>
              <a:rPr lang="en-US" sz="2000" dirty="0" smtClean="0"/>
              <a:t>Formal naturalistic will not work with informal geometric.</a:t>
            </a:r>
          </a:p>
          <a:p>
            <a:pPr eaLnBrk="1" hangingPunct="1">
              <a:lnSpc>
                <a:spcPct val="90000"/>
              </a:lnSpc>
              <a:spcAft>
                <a:spcPts val="600"/>
              </a:spcAft>
              <a:defRPr/>
            </a:pPr>
            <a:r>
              <a:rPr lang="en-US" sz="2400" dirty="0"/>
              <a:t>The size of the pattern should correspond to the size of the room and its windows.</a:t>
            </a:r>
          </a:p>
          <a:p>
            <a:pPr lvl="1" eaLnBrk="1" hangingPunct="1">
              <a:lnSpc>
                <a:spcPct val="90000"/>
              </a:lnSpc>
              <a:spcAft>
                <a:spcPts val="600"/>
              </a:spcAft>
              <a:defRPr/>
            </a:pPr>
            <a:r>
              <a:rPr lang="en-US" sz="2000" dirty="0"/>
              <a:t>Small scale patterns often used in cozy rooms </a:t>
            </a:r>
          </a:p>
          <a:p>
            <a:pPr lvl="1" eaLnBrk="1" hangingPunct="1">
              <a:lnSpc>
                <a:spcPct val="90000"/>
              </a:lnSpc>
              <a:spcAft>
                <a:spcPts val="600"/>
              </a:spcAft>
              <a:defRPr/>
            </a:pPr>
            <a:r>
              <a:rPr lang="en-US" sz="2000" dirty="0"/>
              <a:t>Large scale patterns for spacious rooms.  These make a room appear smaller.</a:t>
            </a:r>
          </a:p>
          <a:p>
            <a:pPr eaLnBrk="1" hangingPunct="1">
              <a:lnSpc>
                <a:spcPct val="90000"/>
              </a:lnSpc>
              <a:spcAft>
                <a:spcPts val="600"/>
              </a:spcAft>
              <a:defRPr/>
            </a:pPr>
            <a:r>
              <a:rPr lang="en-US" sz="2400" dirty="0"/>
              <a:t>Use a variety of sizes of relatable patterns to create interest.</a:t>
            </a:r>
          </a:p>
          <a:p>
            <a:pPr eaLnBrk="1" hangingPunct="1">
              <a:lnSpc>
                <a:spcPct val="90000"/>
              </a:lnSpc>
              <a:spcAft>
                <a:spcPts val="600"/>
              </a:spcAft>
              <a:defRPr/>
            </a:pPr>
            <a:r>
              <a:rPr lang="en-US" sz="2400" dirty="0" smtClean="0"/>
              <a:t>Evaluate the placement of emphasis and avoid too many patterns in one area.  </a:t>
            </a:r>
          </a:p>
          <a:p>
            <a:pPr lvl="1" eaLnBrk="1" hangingPunct="1">
              <a:lnSpc>
                <a:spcPct val="90000"/>
              </a:lnSpc>
              <a:spcAft>
                <a:spcPts val="600"/>
              </a:spcAft>
              <a:defRPr/>
            </a:pPr>
            <a:r>
              <a:rPr lang="en-US" sz="2000" dirty="0" smtClean="0"/>
              <a:t>1 bold pattern on a large area works better than 2-3 smaller patterns scattered throughout the room.</a:t>
            </a:r>
          </a:p>
          <a:p>
            <a:pPr eaLnBrk="1" hangingPunct="1">
              <a:lnSpc>
                <a:spcPct val="90000"/>
              </a:lnSpc>
              <a:spcAft>
                <a:spcPts val="600"/>
              </a:spcAft>
              <a:defRPr/>
            </a:pPr>
            <a:r>
              <a:rPr lang="en-US" sz="2400" dirty="0" smtClean="0"/>
              <a:t>Identify the color scheme of the pattern and follow it.</a:t>
            </a:r>
          </a:p>
          <a:p>
            <a:pPr>
              <a:lnSpc>
                <a:spcPct val="90000"/>
              </a:lnSpc>
              <a:defRPr/>
            </a:pPr>
            <a:endParaRPr lang="en-US" sz="2400" dirty="0" smtClean="0">
              <a:effectLst/>
            </a:endParaRPr>
          </a:p>
        </p:txBody>
      </p:sp>
    </p:spTree>
    <p:extLst>
      <p:ext uri="{BB962C8B-B14F-4D97-AF65-F5344CB8AC3E}">
        <p14:creationId xmlns:p14="http://schemas.microsoft.com/office/powerpoint/2010/main" val="51320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5257800" cy="1143000"/>
          </a:xfrm>
        </p:spPr>
        <p:txBody>
          <a:bodyPr/>
          <a:lstStyle/>
          <a:p>
            <a:r>
              <a:rPr lang="en-US" dirty="0" smtClean="0"/>
              <a:t>Texture Rubbing Mosaic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676400"/>
            <a:ext cx="5705856" cy="4495800"/>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48400" y="685800"/>
            <a:ext cx="2638560" cy="5257800"/>
          </a:xfrm>
          <a:prstGeom prst="rect">
            <a:avLst/>
          </a:prstGeom>
          <a:noFill/>
          <a:ln w="9525">
            <a:noFill/>
            <a:miter lim="800000"/>
            <a:headEnd/>
            <a:tailEnd/>
          </a:ln>
          <a:effectLst/>
        </p:spPr>
      </p:pic>
    </p:spTree>
    <p:extLst>
      <p:ext uri="{BB962C8B-B14F-4D97-AF65-F5344CB8AC3E}">
        <p14:creationId xmlns:p14="http://schemas.microsoft.com/office/powerpoint/2010/main" val="3458823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sz="4000" dirty="0" smtClean="0">
                <a:effectLst/>
              </a:rPr>
              <a:t>Texture Assignments</a:t>
            </a:r>
            <a:br>
              <a:rPr lang="en-US" sz="4000" dirty="0" smtClean="0">
                <a:effectLst/>
              </a:rPr>
            </a:br>
            <a:endParaRPr lang="en-US" sz="4000" dirty="0" smtClean="0">
              <a:effectLst/>
            </a:endParaRPr>
          </a:p>
        </p:txBody>
      </p:sp>
      <p:sp>
        <p:nvSpPr>
          <p:cNvPr id="29699" name="Rectangle 3"/>
          <p:cNvSpPr>
            <a:spLocks noGrp="1" noChangeArrowheads="1"/>
          </p:cNvSpPr>
          <p:nvPr>
            <p:ph type="body" idx="1"/>
          </p:nvPr>
        </p:nvSpPr>
        <p:spPr>
          <a:xfrm>
            <a:off x="152400" y="1066800"/>
            <a:ext cx="8763000" cy="5562600"/>
          </a:xfrm>
          <a:noFill/>
          <a:extLst>
            <a:ext uri="{909E8E84-426E-40DD-AFC4-6F175D3DCCD1}">
              <a14:hiddenFill xmlns:a14="http://schemas.microsoft.com/office/drawing/2010/main">
                <a:solidFill>
                  <a:srgbClr val="FFFFFF"/>
                </a:solidFill>
              </a14:hiddenFill>
            </a:ext>
          </a:extLst>
        </p:spPr>
        <p:txBody>
          <a:bodyPr/>
          <a:lstStyle/>
          <a:p>
            <a:pPr>
              <a:lnSpc>
                <a:spcPct val="80000"/>
              </a:lnSpc>
            </a:pPr>
            <a:r>
              <a:rPr lang="en-US" sz="1800" dirty="0" smtClean="0">
                <a:effectLst/>
              </a:rPr>
              <a:t>8. Texture Rubbing and mosaic</a:t>
            </a:r>
          </a:p>
          <a:p>
            <a:pPr marL="0" indent="0">
              <a:lnSpc>
                <a:spcPct val="80000"/>
              </a:lnSpc>
              <a:buNone/>
            </a:pPr>
            <a:r>
              <a:rPr lang="en-US" sz="1800" dirty="0" smtClean="0">
                <a:effectLst/>
              </a:rPr>
              <a:t>Arrange the shapes on colored construction paper to create a mosaic.</a:t>
            </a:r>
          </a:p>
          <a:p>
            <a:pPr marL="0" indent="0">
              <a:lnSpc>
                <a:spcPct val="80000"/>
              </a:lnSpc>
              <a:buNone/>
            </a:pPr>
            <a:r>
              <a:rPr lang="en-US" sz="1800" dirty="0" smtClean="0">
                <a:effectLst/>
              </a:rPr>
              <a:t>No mounting or title.  Write on the back about your mosaic, the textures used, and adjectives describing the textures.</a:t>
            </a:r>
          </a:p>
          <a:p>
            <a:pPr marL="0" indent="0">
              <a:lnSpc>
                <a:spcPct val="80000"/>
              </a:lnSpc>
              <a:buNone/>
            </a:pPr>
            <a:endParaRPr lang="en-US" sz="1800" dirty="0">
              <a:effectLst/>
            </a:endParaRPr>
          </a:p>
          <a:p>
            <a:pPr>
              <a:lnSpc>
                <a:spcPct val="80000"/>
              </a:lnSpc>
            </a:pPr>
            <a:r>
              <a:rPr lang="en-US" sz="1800" dirty="0" smtClean="0">
                <a:effectLst/>
              </a:rPr>
              <a:t>9. Textile Furnishing</a:t>
            </a:r>
          </a:p>
          <a:p>
            <a:pPr marL="0" indent="0">
              <a:lnSpc>
                <a:spcPct val="80000"/>
              </a:lnSpc>
              <a:buNone/>
            </a:pPr>
            <a:r>
              <a:rPr lang="en-US" sz="1800" dirty="0" smtClean="0">
                <a:effectLst/>
              </a:rPr>
              <a:t>2 sofas and 2 different textures, patterns and or style (informal/formal). </a:t>
            </a:r>
          </a:p>
          <a:p>
            <a:pPr marL="0" indent="0">
              <a:lnSpc>
                <a:spcPct val="80000"/>
              </a:lnSpc>
              <a:buNone/>
            </a:pPr>
            <a:r>
              <a:rPr lang="en-US" sz="1800" dirty="0" smtClean="0">
                <a:effectLst/>
              </a:rPr>
              <a:t>Explain what you did.</a:t>
            </a:r>
          </a:p>
          <a:p>
            <a:pPr marL="0" indent="0">
              <a:lnSpc>
                <a:spcPct val="80000"/>
              </a:lnSpc>
              <a:buNone/>
            </a:pPr>
            <a:endParaRPr lang="en-US" sz="1800" dirty="0" smtClean="0">
              <a:effectLst/>
            </a:endParaRPr>
          </a:p>
          <a:p>
            <a:pPr>
              <a:lnSpc>
                <a:spcPct val="80000"/>
              </a:lnSpc>
            </a:pPr>
            <a:r>
              <a:rPr lang="en-US" sz="1800" dirty="0" smtClean="0">
                <a:effectLst/>
              </a:rPr>
              <a:t>10.  Texture Board; </a:t>
            </a:r>
          </a:p>
          <a:p>
            <a:pPr marL="0" indent="0">
              <a:lnSpc>
                <a:spcPct val="80000"/>
              </a:lnSpc>
              <a:buNone/>
            </a:pPr>
            <a:r>
              <a:rPr lang="en-US" sz="1800" dirty="0" smtClean="0">
                <a:effectLst/>
              </a:rPr>
              <a:t>Using your favorite room picture, identify how you think this room could be different by varying the textures.  If the room is formal, how could you make it informal by changing its texture and if its informal, how could you make it formal?  </a:t>
            </a:r>
          </a:p>
          <a:p>
            <a:pPr marL="0" indent="0">
              <a:lnSpc>
                <a:spcPct val="80000"/>
              </a:lnSpc>
              <a:buNone/>
            </a:pPr>
            <a:r>
              <a:rPr lang="en-US" sz="1800" dirty="0" smtClean="0">
                <a:effectLst/>
              </a:rPr>
              <a:t>Choose 3 objects or coverings in the room (upholstery/fabric, window coverings, wall treatments, accessories, flooring…) and find	actual samples of what you could use instead of what is in the picture.  Remember to use variety in your textures.</a:t>
            </a:r>
          </a:p>
          <a:p>
            <a:pPr>
              <a:lnSpc>
                <a:spcPct val="80000"/>
              </a:lnSpc>
              <a:buFont typeface="Wingdings" pitchFamily="2" charset="2"/>
              <a:buNone/>
            </a:pPr>
            <a:r>
              <a:rPr lang="en-US" sz="1800" dirty="0" smtClean="0">
                <a:effectLst/>
              </a:rPr>
              <a:t>-Fold a piece of cardstock in half and properly mount your samples to the left side of the page. On the right side of the page explain what the actual object is and how you chose to modify it.  Also explain how this changed the appearance and feel of the object area or room.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rest of the </a:t>
            </a:r>
            <a:r>
              <a:rPr lang="en-US" smtClean="0"/>
              <a:t>unit assignments</a:t>
            </a:r>
            <a:endParaRPr lang="en-US"/>
          </a:p>
        </p:txBody>
      </p:sp>
      <p:sp>
        <p:nvSpPr>
          <p:cNvPr id="3" name="Content Placeholder 2"/>
          <p:cNvSpPr>
            <a:spLocks noGrp="1"/>
          </p:cNvSpPr>
          <p:nvPr>
            <p:ph idx="1"/>
          </p:nvPr>
        </p:nvSpPr>
        <p:spPr/>
        <p:txBody>
          <a:bodyPr/>
          <a:lstStyle/>
          <a:p>
            <a:r>
              <a:rPr lang="en-US" dirty="0" smtClean="0"/>
              <a:t>11</a:t>
            </a:r>
            <a:r>
              <a:rPr lang="en-US" dirty="0" smtClean="0"/>
              <a:t>. Design Question and Answers</a:t>
            </a:r>
            <a:endParaRPr lang="en-US" dirty="0" smtClean="0"/>
          </a:p>
          <a:p>
            <a:r>
              <a:rPr lang="en-US" dirty="0" smtClean="0"/>
              <a:t>12</a:t>
            </a:r>
            <a:r>
              <a:rPr lang="en-US" dirty="0" smtClean="0"/>
              <a:t>. Favorite Room analysis from Unit 1</a:t>
            </a:r>
            <a:endParaRPr lang="en-US" dirty="0" smtClean="0"/>
          </a:p>
          <a:p>
            <a:pPr marL="0" indent="0">
              <a:buNone/>
            </a:pPr>
            <a:endParaRPr lang="en-US" dirty="0"/>
          </a:p>
        </p:txBody>
      </p:sp>
    </p:spTree>
    <p:extLst>
      <p:ext uri="{BB962C8B-B14F-4D97-AF65-F5344CB8AC3E}">
        <p14:creationId xmlns:p14="http://schemas.microsoft.com/office/powerpoint/2010/main" val="3481965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Texture rubbings.jpg"/>
          <p:cNvPicPr>
            <a:picLocks noChangeAspect="1"/>
          </p:cNvPicPr>
          <p:nvPr/>
        </p:nvPicPr>
        <p:blipFill>
          <a:blip r:embed="rId2">
            <a:extLst>
              <a:ext uri="{28A0092B-C50C-407E-A947-70E740481C1C}">
                <a14:useLocalDpi xmlns:a14="http://schemas.microsoft.com/office/drawing/2010/main" val="0"/>
              </a:ext>
            </a:extLst>
          </a:blip>
          <a:srcRect l="6812"/>
          <a:stretch>
            <a:fillRect/>
          </a:stretch>
        </p:blipFill>
        <p:spPr bwMode="auto">
          <a:xfrm>
            <a:off x="0" y="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152400"/>
            <a:ext cx="7772400" cy="1447800"/>
          </a:xfrm>
        </p:spPr>
        <p:txBody>
          <a:bodyPr/>
          <a:lstStyle/>
          <a:p>
            <a:pPr eaLnBrk="1" hangingPunct="1">
              <a:defRPr/>
            </a:pPr>
            <a:r>
              <a:rPr lang="en-US" sz="4800" dirty="0" smtClean="0"/>
              <a:t>Texture Rubbing							</a:t>
            </a:r>
          </a:p>
        </p:txBody>
      </p:sp>
      <p:sp>
        <p:nvSpPr>
          <p:cNvPr id="2051" name="Rectangle 3"/>
          <p:cNvSpPr>
            <a:spLocks noGrp="1" noChangeArrowheads="1"/>
          </p:cNvSpPr>
          <p:nvPr>
            <p:ph type="subTitle" idx="1"/>
          </p:nvPr>
        </p:nvSpPr>
        <p:spPr>
          <a:xfrm>
            <a:off x="304800" y="990600"/>
            <a:ext cx="8610600" cy="4343400"/>
          </a:xfrm>
        </p:spPr>
        <p:txBody>
          <a:bodyPr/>
          <a:lstStyle/>
          <a:p>
            <a:pPr eaLnBrk="1" hangingPunct="1">
              <a:lnSpc>
                <a:spcPct val="90000"/>
              </a:lnSpc>
              <a:defRPr/>
            </a:pPr>
            <a:r>
              <a:rPr lang="en-US" sz="2800" dirty="0" smtClean="0"/>
              <a:t>	- Fold a sheet of paper into six squares. </a:t>
            </a:r>
          </a:p>
          <a:p>
            <a:pPr eaLnBrk="1" hangingPunct="1">
              <a:lnSpc>
                <a:spcPct val="90000"/>
              </a:lnSpc>
              <a:defRPr/>
            </a:pPr>
            <a:r>
              <a:rPr lang="en-US" sz="2800" dirty="0" smtClean="0"/>
              <a:t>- -Make 6 texture rubbings by placing your paper over a surface and rubbing  it with a crayon.  </a:t>
            </a:r>
          </a:p>
          <a:p>
            <a:pPr eaLnBrk="1" hangingPunct="1">
              <a:lnSpc>
                <a:spcPct val="90000"/>
              </a:lnSpc>
              <a:defRPr/>
            </a:pPr>
            <a:r>
              <a:rPr lang="en-US" sz="2800" dirty="0" smtClean="0">
                <a:sym typeface="Wingdings" pitchFamily="2" charset="2"/>
              </a:rPr>
              <a:t/>
            </a:r>
            <a:br>
              <a:rPr lang="en-US" sz="2800" dirty="0" smtClean="0">
                <a:sym typeface="Wingdings" pitchFamily="2" charset="2"/>
              </a:rPr>
            </a:br>
            <a:r>
              <a:rPr lang="en-US" sz="2800" dirty="0" smtClean="0">
                <a:sym typeface="Wingdings" pitchFamily="2" charset="2"/>
              </a:rPr>
              <a:t>-</a:t>
            </a:r>
            <a:r>
              <a:rPr lang="en-US" sz="2800" dirty="0" smtClean="0"/>
              <a:t>REMEMBER the object of each texture rubbing AND think of adjectives used to </a:t>
            </a:r>
            <a:r>
              <a:rPr lang="en-US" sz="2800" dirty="0" err="1" smtClean="0"/>
              <a:t>describ</a:t>
            </a:r>
            <a:r>
              <a:rPr lang="en-US" sz="2800" dirty="0" smtClean="0"/>
              <a:t> the texture.</a:t>
            </a:r>
          </a:p>
          <a:p>
            <a:pPr eaLnBrk="1" hangingPunct="1">
              <a:lnSpc>
                <a:spcPct val="90000"/>
              </a:lnSpc>
              <a:defRPr/>
            </a:pPr>
            <a:endParaRPr lang="en-US" sz="2800" dirty="0"/>
          </a:p>
          <a:p>
            <a:pPr eaLnBrk="1" hangingPunct="1">
              <a:lnSpc>
                <a:spcPct val="90000"/>
              </a:lnSpc>
              <a:defRPr/>
            </a:pPr>
            <a:r>
              <a:rPr lang="en-US" sz="2800" dirty="0" smtClean="0"/>
              <a:t>Once you return, continue on with the Mosaic assignment.</a:t>
            </a:r>
          </a:p>
          <a:p>
            <a:pPr eaLnBrk="1" hangingPunct="1">
              <a:lnSpc>
                <a:spcPct val="90000"/>
              </a:lnSpc>
              <a:defRPr/>
            </a:pPr>
            <a:endParaRPr lang="en-US" sz="2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t>TEXTURE</a:t>
            </a:r>
          </a:p>
        </p:txBody>
      </p:sp>
      <p:sp>
        <p:nvSpPr>
          <p:cNvPr id="7171" name="Rectangle 3"/>
          <p:cNvSpPr>
            <a:spLocks noGrp="1" noChangeArrowheads="1"/>
          </p:cNvSpPr>
          <p:nvPr>
            <p:ph sz="half" idx="1"/>
          </p:nvPr>
        </p:nvSpPr>
        <p:spPr>
          <a:xfrm>
            <a:off x="76200" y="1295400"/>
            <a:ext cx="4724400" cy="4530725"/>
          </a:xfrm>
        </p:spPr>
        <p:txBody>
          <a:bodyPr/>
          <a:lstStyle/>
          <a:p>
            <a:pPr eaLnBrk="1" hangingPunct="1">
              <a:defRPr/>
            </a:pPr>
            <a:r>
              <a:rPr lang="en-US" sz="3200" dirty="0" smtClean="0"/>
              <a:t>Deals with the </a:t>
            </a:r>
            <a:r>
              <a:rPr lang="en-US" sz="3200" b="1" u="sng" dirty="0" smtClean="0"/>
              <a:t>appearance and feel </a:t>
            </a:r>
            <a:r>
              <a:rPr lang="en-US" sz="3200" dirty="0" smtClean="0"/>
              <a:t>of a surface. </a:t>
            </a:r>
          </a:p>
          <a:p>
            <a:pPr lvl="1" eaLnBrk="1" hangingPunct="1">
              <a:defRPr/>
            </a:pPr>
            <a:r>
              <a:rPr lang="en-US" sz="2800" dirty="0" smtClean="0"/>
              <a:t>May be rough, smooth, shiny, dull, hard, soft, etc..</a:t>
            </a:r>
          </a:p>
          <a:p>
            <a:pPr eaLnBrk="1" hangingPunct="1">
              <a:defRPr/>
            </a:pPr>
            <a:r>
              <a:rPr lang="en-US" sz="3200" dirty="0" smtClean="0"/>
              <a:t>Adds </a:t>
            </a:r>
            <a:r>
              <a:rPr lang="en-US" sz="3200" b="1" u="sng" dirty="0" smtClean="0"/>
              <a:t>variety and interest </a:t>
            </a:r>
            <a:r>
              <a:rPr lang="en-US" sz="3200" dirty="0" smtClean="0"/>
              <a:t>to designs</a:t>
            </a:r>
          </a:p>
          <a:p>
            <a:pPr eaLnBrk="1" hangingPunct="1">
              <a:buFont typeface="Wingdings" pitchFamily="2" charset="2"/>
              <a:buNone/>
              <a:defRPr/>
            </a:pPr>
            <a:endParaRPr lang="en-US" dirty="0" smtClean="0"/>
          </a:p>
        </p:txBody>
      </p:sp>
      <p:pic>
        <p:nvPicPr>
          <p:cNvPr id="7172" name="Picture 25" descr="A-GrapesCabbageFruit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36576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1" descr="istockphoto_1630224_summer_d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346575"/>
            <a:ext cx="36576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24916" y="762000"/>
            <a:ext cx="2326278" cy="369332"/>
          </a:xfrm>
          <a:prstGeom prst="rect">
            <a:avLst/>
          </a:prstGeom>
          <a:noFill/>
        </p:spPr>
        <p:txBody>
          <a:bodyPr wrap="none" rtlCol="0">
            <a:spAutoFit/>
          </a:bodyPr>
          <a:lstStyle/>
          <a:p>
            <a:r>
              <a:rPr lang="en-US" dirty="0" smtClean="0"/>
              <a:t>Describe these textures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mtClean="0"/>
              <a:t>Texture</a:t>
            </a:r>
          </a:p>
        </p:txBody>
      </p:sp>
      <p:sp>
        <p:nvSpPr>
          <p:cNvPr id="13315" name="Rectangle 3"/>
          <p:cNvSpPr>
            <a:spLocks noGrp="1" noChangeArrowheads="1"/>
          </p:cNvSpPr>
          <p:nvPr>
            <p:ph type="body" idx="1"/>
          </p:nvPr>
        </p:nvSpPr>
        <p:spPr>
          <a:xfrm>
            <a:off x="22538" y="1641475"/>
            <a:ext cx="8229600" cy="4530725"/>
          </a:xfrm>
        </p:spPr>
        <p:txBody>
          <a:bodyPr/>
          <a:lstStyle/>
          <a:p>
            <a:pPr eaLnBrk="1" hangingPunct="1">
              <a:defRPr/>
            </a:pPr>
            <a:r>
              <a:rPr lang="en-US" dirty="0" smtClean="0"/>
              <a:t>Three Categories of Texture:</a:t>
            </a:r>
          </a:p>
          <a:p>
            <a:pPr lvl="1" eaLnBrk="1" hangingPunct="1">
              <a:defRPr/>
            </a:pPr>
            <a:r>
              <a:rPr lang="en-US" b="1" dirty="0"/>
              <a:t>Tactile</a:t>
            </a:r>
            <a:r>
              <a:rPr lang="en-US" dirty="0"/>
              <a:t>—the feel of a surface</a:t>
            </a:r>
          </a:p>
          <a:p>
            <a:pPr lvl="1" eaLnBrk="1" hangingPunct="1">
              <a:defRPr/>
            </a:pPr>
            <a:r>
              <a:rPr lang="en-US" b="1" dirty="0"/>
              <a:t>Audible</a:t>
            </a:r>
            <a:r>
              <a:rPr lang="en-US" dirty="0"/>
              <a:t>—the sound a surface makes when rubbed</a:t>
            </a:r>
          </a:p>
          <a:p>
            <a:pPr lvl="1" eaLnBrk="1" hangingPunct="1">
              <a:defRPr/>
            </a:pPr>
            <a:r>
              <a:rPr lang="en-US" b="1" dirty="0" smtClean="0"/>
              <a:t>Visual</a:t>
            </a:r>
            <a:r>
              <a:rPr lang="en-US" dirty="0" smtClean="0"/>
              <a:t>—the appearance of a surface</a:t>
            </a:r>
          </a:p>
        </p:txBody>
      </p:sp>
      <p:pic>
        <p:nvPicPr>
          <p:cNvPr id="8197" name="Picture 5" descr="MPj028981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57200"/>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MPj031385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892572" y="3942984"/>
            <a:ext cx="2100330" cy="270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MPj028979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2400"/>
            <a:ext cx="213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iamond Pattern Wall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17851" y="3502478"/>
            <a:ext cx="2743200" cy="259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228600"/>
            <a:ext cx="8229600" cy="1143000"/>
          </a:xfrm>
        </p:spPr>
        <p:txBody>
          <a:bodyPr/>
          <a:lstStyle/>
          <a:p>
            <a:pPr eaLnBrk="1" hangingPunct="1">
              <a:defRPr/>
            </a:pPr>
            <a:r>
              <a:rPr lang="en-US" sz="3200" dirty="0" smtClean="0"/>
              <a:t>Visual Textures is a </a:t>
            </a:r>
            <a:br>
              <a:rPr lang="en-US" sz="3200" dirty="0" smtClean="0"/>
            </a:br>
            <a:r>
              <a:rPr lang="en-US" sz="3200" u="sng" dirty="0" smtClean="0"/>
              <a:t>Pattern  or Decorative Design</a:t>
            </a:r>
            <a:r>
              <a:rPr lang="en-US" sz="3200" dirty="0" smtClean="0"/>
              <a:t/>
            </a:r>
            <a:br>
              <a:rPr lang="en-US" sz="3200" dirty="0" smtClean="0"/>
            </a:br>
            <a:endParaRPr lang="en-US" sz="3200" dirty="0" smtClean="0"/>
          </a:p>
        </p:txBody>
      </p:sp>
      <p:sp>
        <p:nvSpPr>
          <p:cNvPr id="23555" name="Rectangle 3"/>
          <p:cNvSpPr>
            <a:spLocks noGrp="1" noChangeArrowheads="1"/>
          </p:cNvSpPr>
          <p:nvPr>
            <p:ph type="body" idx="1"/>
          </p:nvPr>
        </p:nvSpPr>
        <p:spPr>
          <a:xfrm>
            <a:off x="287336" y="1219200"/>
            <a:ext cx="8551863" cy="4378325"/>
          </a:xfrm>
        </p:spPr>
        <p:txBody>
          <a:bodyPr/>
          <a:lstStyle/>
          <a:p>
            <a:pPr eaLnBrk="1" hangingPunct="1">
              <a:lnSpc>
                <a:spcPct val="90000"/>
              </a:lnSpc>
              <a:defRPr/>
            </a:pPr>
            <a:r>
              <a:rPr lang="en-US" sz="2800" dirty="0" smtClean="0"/>
              <a:t>The </a:t>
            </a:r>
            <a:r>
              <a:rPr lang="en-US" sz="2800" b="1" u="sng" dirty="0" smtClean="0"/>
              <a:t>arrangement of motifs </a:t>
            </a:r>
            <a:r>
              <a:rPr lang="en-US" sz="2800" dirty="0" smtClean="0"/>
              <a:t>to create a unified design.</a:t>
            </a:r>
          </a:p>
          <a:p>
            <a:pPr eaLnBrk="1" hangingPunct="1">
              <a:lnSpc>
                <a:spcPct val="90000"/>
              </a:lnSpc>
              <a:defRPr/>
            </a:pPr>
            <a:r>
              <a:rPr lang="en-US" sz="2800" dirty="0" smtClean="0"/>
              <a:t>4 types of </a:t>
            </a:r>
            <a:r>
              <a:rPr lang="en-US" sz="2800" dirty="0" smtClean="0"/>
              <a:t>pattern/design</a:t>
            </a:r>
          </a:p>
          <a:p>
            <a:pPr marL="0" indent="0" eaLnBrk="1" hangingPunct="1">
              <a:lnSpc>
                <a:spcPct val="90000"/>
              </a:lnSpc>
              <a:buNone/>
              <a:defRPr/>
            </a:pPr>
            <a:r>
              <a:rPr lang="en-US" sz="2800" dirty="0" smtClean="0"/>
              <a:t>        (review from unit 1)</a:t>
            </a:r>
            <a:endParaRPr lang="en-US" sz="2800" dirty="0" smtClean="0"/>
          </a:p>
          <a:p>
            <a:pPr lvl="1" eaLnBrk="1" hangingPunct="1">
              <a:lnSpc>
                <a:spcPct val="90000"/>
              </a:lnSpc>
              <a:defRPr/>
            </a:pPr>
            <a:r>
              <a:rPr lang="en-US" sz="2400" dirty="0" smtClean="0"/>
              <a:t>Naturalistic</a:t>
            </a:r>
          </a:p>
          <a:p>
            <a:pPr lvl="1" eaLnBrk="1" hangingPunct="1">
              <a:lnSpc>
                <a:spcPct val="90000"/>
              </a:lnSpc>
              <a:defRPr/>
            </a:pPr>
            <a:r>
              <a:rPr lang="en-US" sz="2400" b="1" dirty="0" smtClean="0"/>
              <a:t>Stylized / conventional</a:t>
            </a:r>
          </a:p>
          <a:p>
            <a:pPr lvl="1" eaLnBrk="1" hangingPunct="1">
              <a:lnSpc>
                <a:spcPct val="90000"/>
              </a:lnSpc>
              <a:defRPr/>
            </a:pPr>
            <a:r>
              <a:rPr lang="en-US" sz="2400" dirty="0" smtClean="0"/>
              <a:t>Abstract</a:t>
            </a:r>
          </a:p>
          <a:p>
            <a:pPr lvl="1" eaLnBrk="1" hangingPunct="1">
              <a:lnSpc>
                <a:spcPct val="90000"/>
              </a:lnSpc>
              <a:defRPr/>
            </a:pPr>
            <a:r>
              <a:rPr lang="en-US" sz="2400" b="1" dirty="0" smtClean="0"/>
              <a:t>Geometric</a:t>
            </a:r>
          </a:p>
          <a:p>
            <a:pPr marL="457200" lvl="1" indent="0" eaLnBrk="1" hangingPunct="1">
              <a:lnSpc>
                <a:spcPct val="90000"/>
              </a:lnSpc>
              <a:buNone/>
              <a:defRPr/>
            </a:pPr>
            <a:endParaRPr lang="en-US" sz="2400" dirty="0"/>
          </a:p>
        </p:txBody>
      </p:sp>
      <p:pic>
        <p:nvPicPr>
          <p:cNvPr id="5" name="Picture 16" descr="l_BHG130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343400" cy="439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4209245"/>
            <a:ext cx="3962400" cy="1569660"/>
          </a:xfrm>
          <a:prstGeom prst="rect">
            <a:avLst/>
          </a:prstGeom>
          <a:noFill/>
        </p:spPr>
        <p:txBody>
          <a:bodyPr wrap="square" rtlCol="0">
            <a:spAutoFit/>
          </a:bodyPr>
          <a:lstStyle/>
          <a:p>
            <a:pPr algn="ctr"/>
            <a:r>
              <a:rPr lang="en-US" sz="4800" b="1" dirty="0" smtClean="0"/>
              <a:t>Visual Texture is everywhere</a:t>
            </a:r>
            <a:endParaRPr lang="en-US" sz="4800" b="1" dirty="0"/>
          </a:p>
        </p:txBody>
      </p:sp>
    </p:spTree>
    <p:extLst>
      <p:ext uri="{BB962C8B-B14F-4D97-AF65-F5344CB8AC3E}">
        <p14:creationId xmlns:p14="http://schemas.microsoft.com/office/powerpoint/2010/main" val="2425555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2400" dirty="0">
                <a:hlinkClick r:id="rId5"/>
              </a:rPr>
              <a:t>http://www.youtube.com/watch/?</a:t>
            </a:r>
            <a:r>
              <a:rPr lang="en-US" sz="2400" dirty="0" smtClean="0">
                <a:hlinkClick r:id="rId5"/>
              </a:rPr>
              <a:t>v=7HIn3X14inI</a:t>
            </a:r>
            <a:r>
              <a:rPr lang="en-US" sz="2400" dirty="0" smtClean="0"/>
              <a:t/>
            </a:r>
            <a:br>
              <a:rPr lang="en-US" sz="2400" dirty="0" smtClean="0"/>
            </a:br>
            <a:r>
              <a:rPr lang="en-US" sz="2400" dirty="0"/>
              <a:t/>
            </a:r>
            <a:br>
              <a:rPr lang="en-US" sz="2400" dirty="0"/>
            </a:br>
            <a:r>
              <a:rPr lang="en-US" sz="2400" dirty="0" smtClean="0"/>
              <a:t>Visual texture is everywhere</a:t>
            </a:r>
            <a:r>
              <a:rPr lang="en-US" sz="2400" dirty="0"/>
              <a:t/>
            </a:r>
            <a:br>
              <a:rPr lang="en-US" sz="2400" dirty="0"/>
            </a:br>
            <a:endParaRPr lang="en-US" dirty="0"/>
          </a:p>
        </p:txBody>
      </p:sp>
      <p:pic>
        <p:nvPicPr>
          <p:cNvPr id="5" name="Patterns Are Everywhere_mpeg2video_x264.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552575" y="1600200"/>
            <a:ext cx="6040438" cy="4530725"/>
          </a:xfrm>
        </p:spPr>
      </p:pic>
      <p:graphicFrame>
        <p:nvGraphicFramePr>
          <p:cNvPr id="4" name="Object 3"/>
          <p:cNvGraphicFramePr>
            <a:graphicFrameLocks noChangeAspect="1"/>
          </p:cNvGraphicFramePr>
          <p:nvPr>
            <p:extLst>
              <p:ext uri="{D42A27DB-BD31-4B8C-83A1-F6EECF244321}">
                <p14:modId xmlns:p14="http://schemas.microsoft.com/office/powerpoint/2010/main" val="3986014158"/>
              </p:ext>
            </p:extLst>
          </p:nvPr>
        </p:nvGraphicFramePr>
        <p:xfrm>
          <a:off x="2667000" y="1219200"/>
          <a:ext cx="3595688" cy="685800"/>
        </p:xfrm>
        <a:graphic>
          <a:graphicData uri="http://schemas.openxmlformats.org/presentationml/2006/ole">
            <mc:AlternateContent xmlns:mc="http://schemas.openxmlformats.org/markup-compatibility/2006">
              <mc:Choice xmlns:v="urn:schemas-microsoft-com:vml" Requires="v">
                <p:oleObj spid="_x0000_s1081" name="Packager Shell Object" showAsIcon="1" r:id="rId7" imgW="3596040" imgH="685080" progId="Package">
                  <p:embed/>
                </p:oleObj>
              </mc:Choice>
              <mc:Fallback>
                <p:oleObj name="Packager Shell Object" showAsIcon="1" r:id="rId7" imgW="3596040" imgH="685080" progId="Package">
                  <p:embed/>
                  <p:pic>
                    <p:nvPicPr>
                      <p:cNvPr id="0" name=""/>
                      <p:cNvPicPr/>
                      <p:nvPr/>
                    </p:nvPicPr>
                    <p:blipFill>
                      <a:blip r:embed="rId8"/>
                      <a:stretch>
                        <a:fillRect/>
                      </a:stretch>
                    </p:blipFill>
                    <p:spPr>
                      <a:xfrm>
                        <a:off x="2667000" y="1219200"/>
                        <a:ext cx="3595688" cy="685800"/>
                      </a:xfrm>
                      <a:prstGeom prst="rect">
                        <a:avLst/>
                      </a:prstGeom>
                    </p:spPr>
                  </p:pic>
                </p:oleObj>
              </mc:Fallback>
            </mc:AlternateContent>
          </a:graphicData>
        </a:graphic>
      </p:graphicFrame>
    </p:spTree>
    <p:extLst>
      <p:ext uri="{BB962C8B-B14F-4D97-AF65-F5344CB8AC3E}">
        <p14:creationId xmlns:p14="http://schemas.microsoft.com/office/powerpoint/2010/main" val="42411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Texture and Patterns add </a:t>
            </a:r>
            <a:r>
              <a:rPr lang="en-US" u="sng" dirty="0" smtClean="0"/>
              <a:t>variety</a:t>
            </a:r>
            <a:r>
              <a:rPr lang="en-US" dirty="0" smtClean="0"/>
              <a:t> and </a:t>
            </a:r>
            <a:r>
              <a:rPr lang="en-US" u="sng" dirty="0" smtClean="0"/>
              <a:t>visual</a:t>
            </a:r>
            <a:r>
              <a:rPr lang="en-US" dirty="0" smtClean="0"/>
              <a:t> interest to designs</a:t>
            </a:r>
            <a:endParaRPr lang="en-US" dirty="0"/>
          </a:p>
        </p:txBody>
      </p:sp>
      <p:pic>
        <p:nvPicPr>
          <p:cNvPr id="6" name="Content Placeholder 5"/>
          <p:cNvPicPr>
            <a:picLocks noGrp="1" noChangeAspect="1"/>
          </p:cNvPicPr>
          <p:nvPr>
            <p:ph idx="1"/>
          </p:nvPr>
        </p:nvPicPr>
        <p:blipFill>
          <a:blip r:embed="rId2"/>
          <a:stretch>
            <a:fillRect/>
          </a:stretch>
        </p:blipFill>
        <p:spPr>
          <a:xfrm>
            <a:off x="1295400" y="1676400"/>
            <a:ext cx="6553200" cy="4770730"/>
          </a:xfrm>
          <a:prstGeom prst="rect">
            <a:avLst/>
          </a:prstGeom>
        </p:spPr>
      </p:pic>
    </p:spTree>
    <p:extLst>
      <p:ext uri="{BB962C8B-B14F-4D97-AF65-F5344CB8AC3E}">
        <p14:creationId xmlns:p14="http://schemas.microsoft.com/office/powerpoint/2010/main" val="3041214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defRPr/>
            </a:pPr>
            <a:r>
              <a:rPr lang="en-US" sz="2800" dirty="0" smtClean="0">
                <a:effectLst/>
              </a:rPr>
              <a:t>Appearance and size </a:t>
            </a:r>
            <a:r>
              <a:rPr lang="en-US" sz="2800" dirty="0">
                <a:effectLst/>
              </a:rPr>
              <a:t>is affected </a:t>
            </a:r>
            <a:r>
              <a:rPr lang="en-US" sz="2800" dirty="0" smtClean="0">
                <a:effectLst/>
              </a:rPr>
              <a:t>by the </a:t>
            </a:r>
            <a:r>
              <a:rPr lang="en-US" sz="2800" b="1" u="sng" dirty="0">
                <a:effectLst/>
              </a:rPr>
              <a:t>light’s </a:t>
            </a:r>
            <a:r>
              <a:rPr lang="en-US" sz="2800" b="1" u="sng" dirty="0" smtClean="0">
                <a:effectLst/>
              </a:rPr>
              <a:t>reflection </a:t>
            </a:r>
            <a:r>
              <a:rPr lang="en-US" sz="2800" dirty="0" smtClean="0">
                <a:effectLst/>
              </a:rPr>
              <a:t>which is influenced by the texture of the item.</a:t>
            </a:r>
            <a:endParaRPr lang="en-US" sz="2800" dirty="0">
              <a:effectLst/>
            </a:endParaRPr>
          </a:p>
          <a:p>
            <a:pPr lvl="1">
              <a:lnSpc>
                <a:spcPct val="90000"/>
              </a:lnSpc>
              <a:defRPr/>
            </a:pPr>
            <a:r>
              <a:rPr lang="en-US" sz="2400" dirty="0">
                <a:effectLst/>
              </a:rPr>
              <a:t>Muted textures </a:t>
            </a:r>
            <a:r>
              <a:rPr lang="en-US" sz="2400" dirty="0" smtClean="0">
                <a:effectLst/>
              </a:rPr>
              <a:t>and </a:t>
            </a:r>
            <a:r>
              <a:rPr lang="en-US" sz="2400" dirty="0" smtClean="0">
                <a:effectLst/>
              </a:rPr>
              <a:t>dull </a:t>
            </a:r>
            <a:r>
              <a:rPr lang="en-US" sz="2400" dirty="0" smtClean="0">
                <a:effectLst/>
              </a:rPr>
              <a:t>colors </a:t>
            </a:r>
            <a:r>
              <a:rPr lang="en-US" sz="2400" b="1" u="sng" dirty="0" smtClean="0">
                <a:effectLst/>
              </a:rPr>
              <a:t>do </a:t>
            </a:r>
            <a:r>
              <a:rPr lang="en-US" sz="2400" b="1" u="sng" dirty="0">
                <a:effectLst/>
              </a:rPr>
              <a:t>not reflect </a:t>
            </a:r>
            <a:r>
              <a:rPr lang="en-US" sz="2400" b="1" u="sng" dirty="0" smtClean="0">
                <a:effectLst/>
              </a:rPr>
              <a:t>light therefore </a:t>
            </a:r>
            <a:r>
              <a:rPr lang="en-US" sz="2400" b="1" u="sng" dirty="0" smtClean="0">
                <a:effectLst/>
              </a:rPr>
              <a:t>advancing in and making a space or object appear smaller</a:t>
            </a:r>
            <a:r>
              <a:rPr lang="en-US" sz="2400" dirty="0" smtClean="0">
                <a:effectLst/>
              </a:rPr>
              <a:t>.</a:t>
            </a:r>
          </a:p>
          <a:p>
            <a:pPr lvl="1">
              <a:lnSpc>
                <a:spcPct val="90000"/>
              </a:lnSpc>
              <a:defRPr/>
            </a:pPr>
            <a:r>
              <a:rPr lang="en-US" sz="2400" dirty="0" smtClean="0">
                <a:effectLst/>
              </a:rPr>
              <a:t>Shiny textures and bright colors </a:t>
            </a:r>
            <a:r>
              <a:rPr lang="en-US" sz="2400" dirty="0" smtClean="0">
                <a:effectLst/>
              </a:rPr>
              <a:t>reflect light and recede out making the object appear larger.</a:t>
            </a:r>
            <a:endParaRPr lang="en-US" sz="2400" dirty="0">
              <a:effectLst/>
            </a:endParaRPr>
          </a:p>
          <a:p>
            <a:pPr lvl="2">
              <a:lnSpc>
                <a:spcPct val="90000"/>
              </a:lnSpc>
              <a:defRPr/>
            </a:pPr>
            <a:r>
              <a:rPr lang="en-US" sz="2000" dirty="0">
                <a:effectLst/>
              </a:rPr>
              <a:t>Black wicker chair vs. </a:t>
            </a:r>
            <a:r>
              <a:rPr lang="en-US" sz="2000" dirty="0" smtClean="0">
                <a:effectLst/>
              </a:rPr>
              <a:t>black </a:t>
            </a:r>
            <a:r>
              <a:rPr lang="en-US" sz="2000" dirty="0">
                <a:effectLst/>
              </a:rPr>
              <a:t>metal chair</a:t>
            </a:r>
          </a:p>
          <a:p>
            <a:endParaRPr lang="en-US" dirty="0"/>
          </a:p>
        </p:txBody>
      </p:sp>
      <p:pic>
        <p:nvPicPr>
          <p:cNvPr id="4" name="Picture 4" descr="http://p.globalsources.com/IMAGES/PDT/B1052515326/Wicker-Side-Chai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270" y="2508912"/>
            <a:ext cx="3968087" cy="39680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goculinex.com/store/media/catalog/product/cache/1/image/9df78eab33525d08d6e5fb8d27136e95/c/h/ch.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41" y="2518011"/>
            <a:ext cx="3958989" cy="395898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71985"/>
            <a:ext cx="8229600" cy="1143000"/>
          </a:xfrm>
        </p:spPr>
        <p:txBody>
          <a:bodyPr/>
          <a:lstStyle/>
          <a:p>
            <a:r>
              <a:rPr lang="en-US" dirty="0">
                <a:effectLst/>
              </a:rPr>
              <a:t>It affects the overall </a:t>
            </a:r>
            <a:r>
              <a:rPr lang="en-US" u="sng" dirty="0">
                <a:effectLst/>
              </a:rPr>
              <a:t>appearance </a:t>
            </a:r>
            <a:r>
              <a:rPr lang="en-US" dirty="0">
                <a:effectLst/>
              </a:rPr>
              <a:t>of an object and a room</a:t>
            </a:r>
            <a:br>
              <a:rPr lang="en-US" dirty="0">
                <a:effectLst/>
              </a:rPr>
            </a:br>
            <a:endParaRPr lang="en-US" dirty="0"/>
          </a:p>
        </p:txBody>
      </p:sp>
    </p:spTree>
    <p:extLst>
      <p:ext uri="{BB962C8B-B14F-4D97-AF65-F5344CB8AC3E}">
        <p14:creationId xmlns:p14="http://schemas.microsoft.com/office/powerpoint/2010/main" val="6928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Maple</Template>
  <TotalTime>1083</TotalTime>
  <Words>657</Words>
  <Application>Microsoft Office PowerPoint</Application>
  <PresentationFormat>On-screen Show (4:3)</PresentationFormat>
  <Paragraphs>90</Paragraphs>
  <Slides>19</Slides>
  <Notes>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Technical</vt:lpstr>
      <vt:lpstr>Times New Roman</vt:lpstr>
      <vt:lpstr>Wingdings</vt:lpstr>
      <vt:lpstr>Maple</vt:lpstr>
      <vt:lpstr>Packager Shell Object</vt:lpstr>
      <vt:lpstr>Mosaic wall hanging</vt:lpstr>
      <vt:lpstr>PowerPoint Presentation</vt:lpstr>
      <vt:lpstr>Texture Rubbing       </vt:lpstr>
      <vt:lpstr>TEXTURE</vt:lpstr>
      <vt:lpstr>Texture</vt:lpstr>
      <vt:lpstr>Visual Textures is a  Pattern  or Decorative Design </vt:lpstr>
      <vt:lpstr>http://www.youtube.com/watch/?v=7HIn3X14inI  Visual texture is everywhere </vt:lpstr>
      <vt:lpstr>Texture and Patterns add variety and visual interest to designs</vt:lpstr>
      <vt:lpstr>It affects the overall appearance of an object and a room </vt:lpstr>
      <vt:lpstr>Affects the overall size of an object and room. </vt:lpstr>
      <vt:lpstr>PowerPoint Presentation</vt:lpstr>
      <vt:lpstr>It influences the way people feel and act  in a room. </vt:lpstr>
      <vt:lpstr>2 types of TEXTURE</vt:lpstr>
      <vt:lpstr>Formal  Textures</vt:lpstr>
      <vt:lpstr>INFORMAL  TEXTURES</vt:lpstr>
      <vt:lpstr>To achieve a feeling of correctness in Combining Texture and Patterns: </vt:lpstr>
      <vt:lpstr>Texture Rubbing Mosaic</vt:lpstr>
      <vt:lpstr>Texture Assignments </vt:lpstr>
      <vt:lpstr>The rest of the unit assignments</vt:lpstr>
    </vt:vector>
  </TitlesOfParts>
  <Company>LDS CHURCH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Texture Rubbing</dc:title>
  <dc:creator>stacy johnson</dc:creator>
  <cp:lastModifiedBy>Stacy Johnson</cp:lastModifiedBy>
  <cp:revision>140</cp:revision>
  <dcterms:created xsi:type="dcterms:W3CDTF">2007-08-27T22:30:42Z</dcterms:created>
  <dcterms:modified xsi:type="dcterms:W3CDTF">2016-07-07T03:09:17Z</dcterms:modified>
</cp:coreProperties>
</file>